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60" r:id="rId2"/>
    <p:sldId id="256" r:id="rId3"/>
    <p:sldId id="266" r:id="rId4"/>
    <p:sldId id="269" r:id="rId5"/>
    <p:sldId id="270" r:id="rId6"/>
    <p:sldId id="271" r:id="rId7"/>
    <p:sldId id="286" r:id="rId8"/>
    <p:sldId id="261" r:id="rId9"/>
    <p:sldId id="272" r:id="rId10"/>
    <p:sldId id="267" r:id="rId11"/>
    <p:sldId id="273" r:id="rId12"/>
    <p:sldId id="274" r:id="rId13"/>
    <p:sldId id="276" r:id="rId14"/>
    <p:sldId id="287" r:id="rId15"/>
    <p:sldId id="277" r:id="rId16"/>
    <p:sldId id="262" r:id="rId17"/>
    <p:sldId id="279" r:id="rId18"/>
    <p:sldId id="278" r:id="rId19"/>
    <p:sldId id="280" r:id="rId20"/>
    <p:sldId id="281" r:id="rId21"/>
    <p:sldId id="282" r:id="rId22"/>
    <p:sldId id="283" r:id="rId23"/>
    <p:sldId id="284" r:id="rId24"/>
    <p:sldId id="285" r:id="rId25"/>
    <p:sldId id="268" r:id="rId26"/>
    <p:sldId id="257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4D634"/>
    <a:srgbClr val="FFF89F"/>
    <a:srgbClr val="FFE445"/>
    <a:srgbClr val="E9E445"/>
    <a:srgbClr val="FFC285"/>
    <a:srgbClr val="FF9A2C"/>
    <a:srgbClr val="92FF6E"/>
    <a:srgbClr val="73B3E1"/>
    <a:srgbClr val="347AE0"/>
    <a:srgbClr val="7514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Destaqu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25DE-9E48-4A4C-AE8B-5EABD578570D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E408-EB0E-4FF4-B5FB-366EE8F46D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25DE-9E48-4A4C-AE8B-5EABD578570D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E408-EB0E-4FF4-B5FB-366EE8F46D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25DE-9E48-4A4C-AE8B-5EABD578570D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E408-EB0E-4FF4-B5FB-366EE8F46D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25DE-9E48-4A4C-AE8B-5EABD578570D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E408-EB0E-4FF4-B5FB-366EE8F46D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25DE-9E48-4A4C-AE8B-5EABD578570D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E408-EB0E-4FF4-B5FB-366EE8F46D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25DE-9E48-4A4C-AE8B-5EABD578570D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E408-EB0E-4FF4-B5FB-366EE8F46D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25DE-9E48-4A4C-AE8B-5EABD578570D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E408-EB0E-4FF4-B5FB-366EE8F46D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25DE-9E48-4A4C-AE8B-5EABD578570D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E408-EB0E-4FF4-B5FB-366EE8F46D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25DE-9E48-4A4C-AE8B-5EABD578570D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E408-EB0E-4FF4-B5FB-366EE8F46D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25DE-9E48-4A4C-AE8B-5EABD578570D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E408-EB0E-4FF4-B5FB-366EE8F46D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025DE-9E48-4A4C-AE8B-5EABD578570D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2E408-EB0E-4FF4-B5FB-366EE8F46D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025DE-9E48-4A4C-AE8B-5EABD578570D}" type="datetimeFigureOut">
              <a:rPr lang="en-US" smtClean="0"/>
              <a:pPr/>
              <a:t>7/23/2024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2E408-EB0E-4FF4-B5FB-366EE8F46D15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dec@acif-ccim.pt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hyperlink" Target="https://smartiesforsmes.eu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xUriServ/LexUriServ.do?uri=OJ:L:2003:124:0036:0041:en:PDF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4.png"/><Relationship Id="rId4" Type="http://schemas.openxmlformats.org/officeDocument/2006/relationships/hyperlink" Target="https://op.europa.eu/en/publication-detail/-/publication/756d9260-ee54-11ea-991b-01aa75ed71a1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776980"/>
            <a:ext cx="7162800" cy="2795019"/>
          </a:xfrm>
          <a:prstGeom prst="rect">
            <a:avLst/>
          </a:prstGeom>
        </p:spPr>
      </p:pic>
      <p:pic>
        <p:nvPicPr>
          <p:cNvPr id="4" name="Picture 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943600"/>
            <a:ext cx="2209800" cy="493034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4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09600"/>
            <a:ext cx="48883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400" dirty="0">
                <a:solidFill>
                  <a:srgbClr val="347AE0"/>
                </a:solidFill>
                <a:latin typeface="Lato" pitchFamily="34" charset="0"/>
              </a:rPr>
              <a:t>Áreas Temáticas</a:t>
            </a:r>
          </a:p>
        </p:txBody>
      </p:sp>
      <p:sp>
        <p:nvSpPr>
          <p:cNvPr id="10" name="Oval 9"/>
          <p:cNvSpPr/>
          <p:nvPr/>
        </p:nvSpPr>
        <p:spPr>
          <a:xfrm>
            <a:off x="5486400" y="609600"/>
            <a:ext cx="2286000" cy="2286000"/>
          </a:xfrm>
          <a:prstGeom prst="ellipse">
            <a:avLst/>
          </a:prstGeom>
          <a:solidFill>
            <a:srgbClr val="347A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671934" y="1534543"/>
            <a:ext cx="21375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Transição Verde e </a:t>
            </a:r>
          </a:p>
          <a:p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Digital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200" y="42672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GRAPH</a:t>
            </a:r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id="{9C47CB08-C97D-47A3-B768-09130274BB3B}"/>
              </a:ext>
            </a:extLst>
          </p:cNvPr>
          <p:cNvSpPr txBox="1"/>
          <p:nvPr/>
        </p:nvSpPr>
        <p:spPr>
          <a:xfrm>
            <a:off x="762000" y="3454569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Projetos e soluções que apoiem a dupla transição das PME do setor do turismo e reforcem a sua própria resiliência e a sustentabilidade do ecossistema turístico da UE. </a:t>
            </a: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4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09600"/>
            <a:ext cx="48883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400" dirty="0">
                <a:solidFill>
                  <a:srgbClr val="347AE0"/>
                </a:solidFill>
                <a:latin typeface="Lato" pitchFamily="34" charset="0"/>
              </a:rPr>
              <a:t>Áreas Temáticas</a:t>
            </a:r>
          </a:p>
        </p:txBody>
      </p:sp>
      <p:sp>
        <p:nvSpPr>
          <p:cNvPr id="10" name="Oval 9"/>
          <p:cNvSpPr/>
          <p:nvPr/>
        </p:nvSpPr>
        <p:spPr>
          <a:xfrm>
            <a:off x="5486400" y="609600"/>
            <a:ext cx="2286000" cy="2286000"/>
          </a:xfrm>
          <a:prstGeom prst="ellipse">
            <a:avLst/>
          </a:prstGeom>
          <a:solidFill>
            <a:srgbClr val="347A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796248" y="1502152"/>
            <a:ext cx="16209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Turismo </a:t>
            </a:r>
          </a:p>
          <a:p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Regenerativo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200" y="42672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GRAPH</a:t>
            </a:r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id="{9C47CB08-C97D-47A3-B768-09130274BB3B}"/>
              </a:ext>
            </a:extLst>
          </p:cNvPr>
          <p:cNvSpPr txBox="1"/>
          <p:nvPr/>
        </p:nvSpPr>
        <p:spPr>
          <a:xfrm>
            <a:off x="762000" y="3454569"/>
            <a:ext cx="762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/>
              <a:t>Projetos e soluções que desenvolvam e promovam uma oferta turística que respeite a autenticidade do território local e contribua para o bem-estar das comunidades locais.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3583893255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4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09600"/>
            <a:ext cx="48883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400" dirty="0">
                <a:solidFill>
                  <a:srgbClr val="347AE0"/>
                </a:solidFill>
                <a:latin typeface="Lato" pitchFamily="34" charset="0"/>
              </a:rPr>
              <a:t>Áreas Temáticas</a:t>
            </a:r>
          </a:p>
        </p:txBody>
      </p:sp>
      <p:sp>
        <p:nvSpPr>
          <p:cNvPr id="10" name="Oval 9"/>
          <p:cNvSpPr/>
          <p:nvPr/>
        </p:nvSpPr>
        <p:spPr>
          <a:xfrm>
            <a:off x="5486400" y="609600"/>
            <a:ext cx="2286000" cy="2286000"/>
          </a:xfrm>
          <a:prstGeom prst="ellipse">
            <a:avLst/>
          </a:prstGeom>
          <a:solidFill>
            <a:srgbClr val="347A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Ligação entre o Turismo e a Agricultura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72200" y="4267200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GRAPH</a:t>
            </a:r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  <p:sp>
        <p:nvSpPr>
          <p:cNvPr id="16" name="TextBox 10">
            <a:extLst>
              <a:ext uri="{FF2B5EF4-FFF2-40B4-BE49-F238E27FC236}">
                <a16:creationId xmlns:a16="http://schemas.microsoft.com/office/drawing/2014/main" id="{9C47CB08-C97D-47A3-B768-09130274BB3B}"/>
              </a:ext>
            </a:extLst>
          </p:cNvPr>
          <p:cNvSpPr txBox="1"/>
          <p:nvPr/>
        </p:nvSpPr>
        <p:spPr>
          <a:xfrm>
            <a:off x="762000" y="3454569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/>
              <a:t>Projetos e soluções que desenvolvam a sinergia entre o turismo e o ecossistema agroalimentar, especialmente promovendo a Dieta Mediterrânica como modelo de sustentabilidade alimentar no setor do turismo.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811773308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Atividades Elegíveis</a:t>
            </a: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78032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Espera-se que os projetos implementem </a:t>
            </a:r>
            <a:r>
              <a:rPr lang="pt-PT" sz="2000" b="1" dirty="0"/>
              <a:t>produtos, processos, serviços e/ou modelos empresariais inovadores</a:t>
            </a:r>
            <a:r>
              <a:rPr lang="pt-PT" sz="2000" dirty="0"/>
              <a:t> e que consistam numa </a:t>
            </a:r>
            <a:r>
              <a:rPr lang="pt-PT" sz="2000" b="1" dirty="0"/>
              <a:t>combinação de diferentes atividades</a:t>
            </a:r>
            <a:r>
              <a:rPr lang="pt-PT" sz="2000" dirty="0"/>
              <a:t> que sejam </a:t>
            </a:r>
            <a:r>
              <a:rPr lang="pt-PT" sz="2000" b="1" dirty="0"/>
              <a:t>fundamentais para a realização do projeto e para a obtenção dos resultados esperados</a:t>
            </a:r>
            <a:r>
              <a:rPr lang="pt-PT" sz="2000" dirty="0"/>
              <a:t>. </a:t>
            </a:r>
          </a:p>
          <a:p>
            <a:endParaRPr lang="pt-PT" sz="2000" dirty="0"/>
          </a:p>
          <a:p>
            <a:r>
              <a:rPr lang="pt-PT" sz="2000" dirty="0"/>
              <a:t>São elegíveis várias atividades, entre as quais:</a:t>
            </a:r>
          </a:p>
          <a:p>
            <a:endParaRPr lang="pt-PT" sz="2000" dirty="0"/>
          </a:p>
          <a:p>
            <a:pPr lvl="0"/>
            <a:r>
              <a:rPr lang="pt-PT" sz="2000" dirty="0"/>
              <a:t>Serviços para as PME implementarem as suas ideias de negócio; </a:t>
            </a:r>
          </a:p>
          <a:p>
            <a:pPr lvl="0"/>
            <a:r>
              <a:rPr lang="pt-PT" sz="2000" dirty="0"/>
              <a:t>Desenvolvimento de produtos; </a:t>
            </a:r>
          </a:p>
          <a:p>
            <a:pPr lvl="0"/>
            <a:endParaRPr lang="pt-PT" sz="2000" dirty="0"/>
          </a:p>
          <a:p>
            <a:pPr lvl="0"/>
            <a:r>
              <a:rPr lang="pt-PT" sz="2000" dirty="0"/>
              <a:t>Estudos de mercado; </a:t>
            </a:r>
          </a:p>
          <a:p>
            <a:pPr lvl="0"/>
            <a:endParaRPr lang="pt-PT" sz="2000" dirty="0"/>
          </a:p>
          <a:p>
            <a:pPr lvl="0"/>
            <a:r>
              <a:rPr lang="pt-PT" sz="2000" dirty="0"/>
              <a:t>Desenvolvimento e análise de planos de negócios; </a:t>
            </a:r>
          </a:p>
          <a:p>
            <a:pPr lvl="0"/>
            <a:endParaRPr lang="pt-PT" sz="2000" dirty="0"/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91209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Atividades Elegíveis</a:t>
            </a: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78032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Espera-se que os projetos implementem </a:t>
            </a:r>
            <a:r>
              <a:rPr lang="pt-PT" sz="2000" b="1" dirty="0"/>
              <a:t>produtos, processos, serviços e/ou modelos empresariais inovadores</a:t>
            </a:r>
            <a:r>
              <a:rPr lang="pt-PT" sz="2000" dirty="0"/>
              <a:t> e que consistam numa </a:t>
            </a:r>
            <a:r>
              <a:rPr lang="pt-PT" sz="2000" b="1" dirty="0"/>
              <a:t>combinação de diferentes atividades</a:t>
            </a:r>
            <a:r>
              <a:rPr lang="pt-PT" sz="2000" dirty="0"/>
              <a:t> que sejam </a:t>
            </a:r>
            <a:r>
              <a:rPr lang="pt-PT" sz="2000" b="1" dirty="0"/>
              <a:t>fundamentais para a realização do projeto e para a obtenção dos resultados esperados</a:t>
            </a:r>
            <a:r>
              <a:rPr lang="pt-PT" sz="2000" dirty="0"/>
              <a:t>. </a:t>
            </a:r>
          </a:p>
          <a:p>
            <a:endParaRPr lang="pt-PT" sz="2000" dirty="0"/>
          </a:p>
          <a:p>
            <a:pPr lvl="0"/>
            <a:r>
              <a:rPr lang="pt-PT" sz="2000" dirty="0"/>
              <a:t>Desenvolvimento da propriedade intelectual;</a:t>
            </a:r>
          </a:p>
          <a:p>
            <a:pPr lvl="0"/>
            <a:endParaRPr lang="pt-PT" sz="2000" dirty="0"/>
          </a:p>
          <a:p>
            <a:pPr lvl="0"/>
            <a:r>
              <a:rPr lang="pt-PT" sz="2000" dirty="0"/>
              <a:t>Atividades de promoção e comunicação; </a:t>
            </a:r>
          </a:p>
          <a:p>
            <a:pPr lvl="0"/>
            <a:endParaRPr lang="pt-PT" sz="2000" dirty="0"/>
          </a:p>
          <a:p>
            <a:pPr lvl="0"/>
            <a:r>
              <a:rPr lang="pt-PT" sz="2000" dirty="0"/>
              <a:t>Formação do pessoal;</a:t>
            </a:r>
          </a:p>
          <a:p>
            <a:endParaRPr lang="pt-PT" sz="2000" dirty="0"/>
          </a:p>
          <a:p>
            <a:pPr lvl="0"/>
            <a:endParaRPr lang="pt-PT" sz="2000" dirty="0"/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50244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Atividades Elegíveis</a:t>
            </a: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78032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Licenças de software; </a:t>
            </a:r>
          </a:p>
          <a:p>
            <a:endParaRPr lang="pt-PT" sz="2000" dirty="0"/>
          </a:p>
          <a:p>
            <a:r>
              <a:rPr lang="pt-PT" sz="2000" dirty="0"/>
              <a:t>Taxas de entrada/viagem a reuniões de negócios, feiras comerciais/formação; </a:t>
            </a:r>
          </a:p>
          <a:p>
            <a:endParaRPr lang="pt-PT" sz="2000" dirty="0"/>
          </a:p>
          <a:p>
            <a:r>
              <a:rPr lang="pt-PT" sz="2000" dirty="0"/>
              <a:t>Processos de transição, incluindo o registo EMAS e/ou o rótulo ecológico da UE/outros sistemas de certificação reconhecidos, conducentes à sustentabilidade ambiental;</a:t>
            </a:r>
          </a:p>
          <a:p>
            <a:endParaRPr lang="pt-PT" sz="2000" dirty="0"/>
          </a:p>
          <a:p>
            <a:r>
              <a:rPr lang="pt-PT" sz="2000" dirty="0"/>
              <a:t>A aquisição de equipamento é elegível, mas deve ser fundamental para a obtenção dos resultados do projeto e, como recomendação não obrigatória, não deve exceder os 30 % do orçamento do projeto. </a:t>
            </a:r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402130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5715000" cy="6858000"/>
          </a:xfrm>
          <a:prstGeom prst="rect">
            <a:avLst/>
          </a:prstGeom>
          <a:solidFill>
            <a:srgbClr val="347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43156" y="435379"/>
            <a:ext cx="48883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400" dirty="0">
                <a:solidFill>
                  <a:schemeClr val="bg1"/>
                </a:solidFill>
                <a:latin typeface="Lato" pitchFamily="34" charset="0"/>
              </a:rPr>
              <a:t>Duração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9599" y="1524000"/>
            <a:ext cx="45219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Prevê-se que a execução dos projetos tenha uma duração de 15 meses, a partir </a:t>
            </a:r>
            <a:r>
              <a:rPr lang="pt-PT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 abril de 2025, </a:t>
            </a:r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 em que serão conhecidos os projetos selecionados.</a:t>
            </a:r>
          </a:p>
          <a:p>
            <a:endParaRPr lang="pt-PT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PT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Prevê-se que a Call seja lançada em Outubro de 2024 e que as candidaturas sejam apresentadas até </a:t>
            </a:r>
            <a:r>
              <a:rPr lang="pt-PT" sz="2000" b="1" u="sng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fevereiro de 2025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5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pic>
        <p:nvPicPr>
          <p:cNvPr id="10" name="Picture 9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Critérios de Avaliação</a:t>
            </a: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78032"/>
            <a:ext cx="76200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b="1" dirty="0">
              <a:solidFill>
                <a:schemeClr val="tx2"/>
              </a:solidFill>
            </a:endParaRPr>
          </a:p>
          <a:p>
            <a:r>
              <a:rPr lang="pt-PT" sz="2000" b="1" dirty="0">
                <a:solidFill>
                  <a:schemeClr val="tx2"/>
                </a:solidFill>
              </a:rPr>
              <a:t>Relevância -  5 pontos</a:t>
            </a:r>
          </a:p>
          <a:p>
            <a:endParaRPr lang="pt-PT" sz="2000" dirty="0"/>
          </a:p>
          <a:p>
            <a:r>
              <a:rPr lang="pt-PT" sz="2000" dirty="0"/>
              <a:t>Qual a relevância do projeto para as áreas temáticas do convite à apresentação de propostas?</a:t>
            </a:r>
          </a:p>
          <a:p>
            <a:endParaRPr lang="pt-PT" sz="2000" dirty="0"/>
          </a:p>
          <a:p>
            <a:r>
              <a:rPr lang="pt-PT" sz="2000" b="1" dirty="0">
                <a:solidFill>
                  <a:schemeClr val="tx2"/>
                </a:solidFill>
              </a:rPr>
              <a:t>Dupla transição: </a:t>
            </a:r>
            <a:r>
              <a:rPr lang="pt-PT" sz="2000" dirty="0"/>
              <a:t>por exemplo, propostas que incluam soluções digitais e formação para as PME; As PME que obtenham certificações ou rótulos sustentáveis; PME que reduzem o seu impacto ambiental, etc. </a:t>
            </a:r>
          </a:p>
          <a:p>
            <a:endParaRPr lang="pt-PT" sz="2000" dirty="0"/>
          </a:p>
          <a:p>
            <a:r>
              <a:rPr lang="pt-PT" sz="2000" b="1" dirty="0">
                <a:solidFill>
                  <a:schemeClr val="tx2"/>
                </a:solidFill>
              </a:rPr>
              <a:t>Turismo regenerativo: </a:t>
            </a:r>
            <a:r>
              <a:rPr lang="pt-PT" sz="2000" dirty="0"/>
              <a:t>por exemplo, propostas que integrem conceitos de turismo regenerativo; envolver ativamente as comunidades locais; proporcionar impacto positivo ou retorno para a área local, etc. </a:t>
            </a:r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770266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Critérios de Avaliação</a:t>
            </a: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62000" y="1676400"/>
            <a:ext cx="7620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b="1" dirty="0">
                <a:solidFill>
                  <a:schemeClr val="tx2"/>
                </a:solidFill>
              </a:rPr>
              <a:t>Sinergia com o ecossistema agroalimentar: </a:t>
            </a:r>
            <a:r>
              <a:rPr lang="pt-PT" sz="2000" dirty="0"/>
              <a:t>por exemplo, propostas que integrem sinergias com o ecossistema agroalimentar local, reduzam o desperdício alimentar das PME, proporcionem certificações ou processos de sustentabilidade alimentar, etc. </a:t>
            </a:r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2397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Critérios de Avaliação</a:t>
            </a: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78032"/>
            <a:ext cx="76200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b="1" dirty="0">
              <a:solidFill>
                <a:schemeClr val="tx2"/>
              </a:solidFill>
            </a:endParaRPr>
          </a:p>
          <a:p>
            <a:r>
              <a:rPr lang="pt-PT" sz="2000" b="1" dirty="0">
                <a:solidFill>
                  <a:schemeClr val="tx2"/>
                </a:solidFill>
              </a:rPr>
              <a:t>Inovação – 5 pontos</a:t>
            </a:r>
          </a:p>
          <a:p>
            <a:endParaRPr lang="pt-PT" sz="2000" dirty="0"/>
          </a:p>
          <a:p>
            <a:r>
              <a:rPr lang="pt-PT" sz="2000" dirty="0"/>
              <a:t>Quão inovador é o projeto em comparação com o atual estado-da-arte e o status quo?</a:t>
            </a:r>
          </a:p>
          <a:p>
            <a:endParaRPr lang="pt-PT" sz="2000" dirty="0"/>
          </a:p>
          <a:p>
            <a:r>
              <a:rPr lang="pt-PT" sz="2000" dirty="0"/>
              <a:t>Que mudança é esperada?</a:t>
            </a:r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39923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141154"/>
            <a:ext cx="7620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PT" sz="2000" dirty="0"/>
              <a:t>O objetivo geral deste projeto é </a:t>
            </a:r>
            <a:r>
              <a:rPr lang="pt-PT" sz="2000" b="1" dirty="0"/>
              <a:t>apoiar as PME do setor do turismo na transição ecológica e digital e promover a inovação, a resiliência, a sustentabilidade, no sentido de melhorar a qualidade da oferta turística</a:t>
            </a:r>
            <a:r>
              <a:rPr lang="pt-PT" sz="2000" dirty="0"/>
              <a:t>. </a:t>
            </a:r>
          </a:p>
          <a:p>
            <a:pPr algn="just"/>
            <a:endParaRPr lang="pt-PT" sz="2000" dirty="0"/>
          </a:p>
          <a:p>
            <a:pPr algn="just"/>
            <a:r>
              <a:rPr lang="pt-PT" sz="2000" dirty="0"/>
              <a:t>O projeto teve início em setembro de 2023 e tem uma duração de 36 meses, envolvendo 8 parceiros de 6 países da UE (Itália, Grécia, Croácia, Eslovénia, Portugal e Chipre).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95400" y="3733800"/>
            <a:ext cx="6400800" cy="2133599"/>
          </a:xfrm>
          <a:prstGeom prst="rect">
            <a:avLst/>
          </a:prstGeom>
          <a:solidFill>
            <a:srgbClr val="347A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114800" y="4038600"/>
            <a:ext cx="92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IMAGE</a:t>
            </a:r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112B002-FD50-42DD-821C-9646DD10D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299" y="3733801"/>
            <a:ext cx="6477001" cy="217847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Critérios de Avaliação</a:t>
            </a: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78032"/>
            <a:ext cx="76200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b="1" dirty="0">
              <a:solidFill>
                <a:schemeClr val="tx2"/>
              </a:solidFill>
            </a:endParaRPr>
          </a:p>
          <a:p>
            <a:r>
              <a:rPr lang="pt-PT" sz="2000" b="1" dirty="0">
                <a:solidFill>
                  <a:schemeClr val="tx2"/>
                </a:solidFill>
              </a:rPr>
              <a:t>Qualidade do projeto – 5 pontos</a:t>
            </a:r>
          </a:p>
          <a:p>
            <a:endParaRPr lang="pt-PT" sz="2000" dirty="0"/>
          </a:p>
          <a:p>
            <a:r>
              <a:rPr lang="pt-PT" sz="2000" dirty="0"/>
              <a:t>O objetivo específico do projeto é claramente identificado, realista e exequível? </a:t>
            </a:r>
          </a:p>
          <a:p>
            <a:endParaRPr lang="pt-PT" sz="2000" dirty="0"/>
          </a:p>
          <a:p>
            <a:r>
              <a:rPr lang="pt-PT" sz="2000" dirty="0"/>
              <a:t>A estrutura do projeto (atividades, resultados esperados, realizações, etc.) é clara e coerente com o objetivo específico?</a:t>
            </a:r>
          </a:p>
          <a:p>
            <a:endParaRPr lang="pt-PT" sz="2000" dirty="0"/>
          </a:p>
          <a:p>
            <a:r>
              <a:rPr lang="pt-PT" sz="2000" dirty="0"/>
              <a:t>Os resultados esperados são verificáveis e/ou mensuráveis durante a duração do projeto? </a:t>
            </a:r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57571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Critérios de Avaliação</a:t>
            </a: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78032"/>
            <a:ext cx="7620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b="1" dirty="0">
              <a:solidFill>
                <a:schemeClr val="tx2"/>
              </a:solidFill>
            </a:endParaRPr>
          </a:p>
          <a:p>
            <a:r>
              <a:rPr lang="pt-PT" sz="2000" b="1" dirty="0">
                <a:solidFill>
                  <a:schemeClr val="tx2"/>
                </a:solidFill>
              </a:rPr>
              <a:t>Capacidade operacional e financeira – 5 pontos</a:t>
            </a:r>
          </a:p>
          <a:p>
            <a:endParaRPr lang="pt-PT" sz="2000" dirty="0"/>
          </a:p>
          <a:p>
            <a:r>
              <a:rPr lang="pt-PT" sz="2000" dirty="0"/>
              <a:t>Os candidatos (PME únicas ou parcerias) demonstram capacidade operacional suficiente para realizar o projeto (especialização e experiência)?</a:t>
            </a:r>
          </a:p>
          <a:p>
            <a:endParaRPr lang="pt-PT" sz="2000" dirty="0"/>
          </a:p>
          <a:p>
            <a:r>
              <a:rPr lang="pt-PT" sz="2000" dirty="0"/>
              <a:t>Estão previstas estruturas e procedimentos de gestão eficazes?</a:t>
            </a:r>
          </a:p>
          <a:p>
            <a:r>
              <a:rPr lang="pt-PT" sz="2000" dirty="0"/>
              <a:t>O orçamento do projeto é coerente com as atividades e responsabilidades?</a:t>
            </a:r>
          </a:p>
          <a:p>
            <a:endParaRPr lang="pt-PT" sz="2000" dirty="0"/>
          </a:p>
          <a:p>
            <a:r>
              <a:rPr lang="pt-PT" sz="2000" dirty="0"/>
              <a:t>Demonstra uma boa relação qualidade/preço?</a:t>
            </a:r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628458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Critérios de Avaliação</a:t>
            </a: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78032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b="1" dirty="0">
              <a:solidFill>
                <a:schemeClr val="tx2"/>
              </a:solidFill>
            </a:endParaRPr>
          </a:p>
          <a:p>
            <a:r>
              <a:rPr lang="pt-PT" sz="2000" b="1" dirty="0">
                <a:solidFill>
                  <a:schemeClr val="tx2"/>
                </a:solidFill>
              </a:rPr>
              <a:t>Impacto e sustentabilidade – 5 pontos</a:t>
            </a:r>
          </a:p>
          <a:p>
            <a:endParaRPr lang="pt-PT" sz="2000" dirty="0"/>
          </a:p>
          <a:p>
            <a:r>
              <a:rPr lang="pt-PT" sz="2000" dirty="0"/>
              <a:t>Quão sustentável é a solução do projeto no futuro?</a:t>
            </a:r>
          </a:p>
          <a:p>
            <a:endParaRPr lang="pt-PT" sz="2000" dirty="0"/>
          </a:p>
          <a:p>
            <a:r>
              <a:rPr lang="pt-PT" sz="2000" dirty="0"/>
              <a:t>Espera-se um impacto a médio e longo prazo?</a:t>
            </a:r>
          </a:p>
          <a:p>
            <a:endParaRPr lang="pt-PT" sz="2000" dirty="0"/>
          </a:p>
          <a:p>
            <a:r>
              <a:rPr lang="pt-PT" sz="2000" dirty="0"/>
              <a:t>Quão replicável é a solução do projeto a nível local, mediterrânico e da UE?</a:t>
            </a:r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518354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Pagamentos</a:t>
            </a: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78032"/>
            <a:ext cx="7620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O apoio financeiro Smarties para PME é prestado através de um montante fixo, uma forma de comunicação de custos simplificado que se centra nas </a:t>
            </a:r>
            <a:r>
              <a:rPr lang="pt-PT" sz="2000" b="1" dirty="0">
                <a:solidFill>
                  <a:schemeClr val="tx2"/>
                </a:solidFill>
              </a:rPr>
              <a:t>atividades, realizações e resultados esperados do projeto</a:t>
            </a:r>
            <a:r>
              <a:rPr lang="pt-PT" sz="2000" dirty="0">
                <a:solidFill>
                  <a:schemeClr val="tx2"/>
                </a:solidFill>
              </a:rPr>
              <a:t>, </a:t>
            </a:r>
            <a:r>
              <a:rPr lang="pt-PT" sz="2000" dirty="0"/>
              <a:t>em vez de documentar as despesas. </a:t>
            </a:r>
          </a:p>
          <a:p>
            <a:endParaRPr lang="pt-PT" sz="2000" dirty="0"/>
          </a:p>
          <a:p>
            <a:r>
              <a:rPr lang="pt-PT" sz="2000" dirty="0"/>
              <a:t>Durante a fase de execução, solicita -se aos projetos que demonstrem a realização, a eficácia e a qualidade das suas atividades e realizações e que demonstrem o alcance dos resultados esperados, de acordo com o que planearam na sua proposta de projeto. </a:t>
            </a:r>
          </a:p>
          <a:p>
            <a:endParaRPr lang="pt-PT" sz="2000" dirty="0"/>
          </a:p>
          <a:p>
            <a:r>
              <a:rPr lang="pt-PT" sz="2000" dirty="0"/>
              <a:t>Se os resultados previstos forem entregues, os pagamentos serão efetuados. Se os resultados não forem satisfatórios, os projetos serão convidados a rever e melhorar o seu desempenho. </a:t>
            </a:r>
          </a:p>
          <a:p>
            <a:endParaRPr lang="pt-PT" sz="2000" dirty="0"/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43076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5484386" cy="86485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r>
              <a:rPr lang="en-US" sz="2800" dirty="0">
                <a:solidFill>
                  <a:srgbClr val="347AE0"/>
                </a:solidFill>
              </a:rPr>
              <a:t>Mais informações: </a:t>
            </a:r>
            <a:r>
              <a:rPr lang="en-US" sz="2800" dirty="0">
                <a:solidFill>
                  <a:srgbClr val="347AE0"/>
                </a:solidFill>
                <a:hlinkClick r:id="rId3"/>
              </a:rPr>
              <a:t>dec@acif-ccim.pt</a:t>
            </a:r>
            <a:endParaRPr lang="en-US" sz="2800" dirty="0">
              <a:solidFill>
                <a:srgbClr val="347AE0"/>
              </a:solidFill>
            </a:endParaRPr>
          </a:p>
          <a:p>
            <a:endParaRPr lang="en-US" sz="2800" dirty="0">
              <a:solidFill>
                <a:srgbClr val="347AE0"/>
              </a:solidFill>
            </a:endParaRPr>
          </a:p>
          <a:p>
            <a:r>
              <a:rPr lang="en-US" sz="2800" dirty="0">
                <a:solidFill>
                  <a:srgbClr val="347AE0"/>
                </a:solidFill>
              </a:rPr>
              <a:t>Ou</a:t>
            </a:r>
          </a:p>
          <a:p>
            <a:endParaRPr lang="en-US" sz="2800" dirty="0">
              <a:solidFill>
                <a:srgbClr val="347AE0"/>
              </a:solidFill>
            </a:endParaRPr>
          </a:p>
          <a:p>
            <a:r>
              <a:rPr lang="en-US" sz="2800" dirty="0">
                <a:solidFill>
                  <a:srgbClr val="347AE0"/>
                </a:solidFill>
                <a:hlinkClick r:id="rId4"/>
              </a:rPr>
              <a:t>https://smartiesforsmes.eu/</a:t>
            </a:r>
            <a:endParaRPr lang="en-US" sz="2800" dirty="0">
              <a:solidFill>
                <a:srgbClr val="347AE0"/>
              </a:solidFill>
            </a:endParaRPr>
          </a:p>
          <a:p>
            <a:endParaRPr lang="en-US" sz="2800" dirty="0">
              <a:solidFill>
                <a:srgbClr val="347AE0"/>
              </a:solidFill>
            </a:endParaRPr>
          </a:p>
          <a:p>
            <a:endParaRPr lang="en-US" sz="2800" dirty="0">
              <a:solidFill>
                <a:srgbClr val="347AE0"/>
              </a:solidFill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800" dirty="0">
              <a:solidFill>
                <a:srgbClr val="347AE0"/>
              </a:solidFill>
              <a:latin typeface="Lato" pitchFamily="34" charset="0"/>
            </a:endParaRP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71552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6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09600" y="609600"/>
            <a:ext cx="19790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PARTNERS</a:t>
            </a:r>
          </a:p>
        </p:txBody>
      </p:sp>
      <p:pic>
        <p:nvPicPr>
          <p:cNvPr id="16" name="Picture 15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  <p:pic>
        <p:nvPicPr>
          <p:cNvPr id="18" name="Picture 17" descr="Partner_log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" y="1752600"/>
            <a:ext cx="8707163" cy="2772878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1" y="1776980"/>
            <a:ext cx="7162797" cy="2795018"/>
          </a:xfrm>
          <a:prstGeom prst="rect">
            <a:avLst/>
          </a:prstGeom>
        </p:spPr>
      </p:pic>
      <p:pic>
        <p:nvPicPr>
          <p:cNvPr id="4" name="Picture 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53200" y="5943600"/>
            <a:ext cx="2209800" cy="493033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2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400" dirty="0">
                <a:solidFill>
                  <a:srgbClr val="347AE0"/>
                </a:solidFill>
              </a:rPr>
              <a:t>Convite para projetos inovadores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5934" y="1763477"/>
            <a:ext cx="7620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No âmbito do Projeto SMARTIES FOR SME, será lançado em outubro de 2024 um convite às empresas no sentido de apresentarem projetos inovadores na área da sustentabilidade,  por forma a apoiar os 75 projetos mais criativos.</a:t>
            </a:r>
          </a:p>
          <a:p>
            <a:endParaRPr lang="pt-PT" sz="2000" dirty="0"/>
          </a:p>
          <a:p>
            <a:r>
              <a:rPr lang="pt-PT" sz="2000" dirty="0"/>
              <a:t>Serão selecionados </a:t>
            </a:r>
            <a:r>
              <a:rPr lang="pt-PT" sz="2000" b="1" dirty="0"/>
              <a:t>15  projetos em cada um dos seguintes países: </a:t>
            </a:r>
            <a:endParaRPr lang="en-US" sz="20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97360" y="4038601"/>
            <a:ext cx="1452760" cy="1447799"/>
          </a:xfrm>
          <a:prstGeom prst="ellipse">
            <a:avLst/>
          </a:prstGeom>
          <a:solidFill>
            <a:srgbClr val="347A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97360" y="4567535"/>
            <a:ext cx="145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Portugal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85149" y="4648200"/>
            <a:ext cx="86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Grécia</a:t>
            </a:r>
          </a:p>
        </p:txBody>
      </p:sp>
      <p:pic>
        <p:nvPicPr>
          <p:cNvPr id="12" name="Picture 11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E21A47C2-7F83-4CE3-B7E9-85ED923F1653}"/>
              </a:ext>
            </a:extLst>
          </p:cNvPr>
          <p:cNvSpPr/>
          <p:nvPr/>
        </p:nvSpPr>
        <p:spPr>
          <a:xfrm>
            <a:off x="1985149" y="4042882"/>
            <a:ext cx="1452760" cy="1447799"/>
          </a:xfrm>
          <a:prstGeom prst="ellipse">
            <a:avLst/>
          </a:prstGeom>
          <a:solidFill>
            <a:srgbClr val="347A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2">
            <a:extLst>
              <a:ext uri="{FF2B5EF4-FFF2-40B4-BE49-F238E27FC236}">
                <a16:creationId xmlns:a16="http://schemas.microsoft.com/office/drawing/2014/main" id="{EDC0EBA9-CFD8-42DD-87C0-6EC243A73B5F}"/>
              </a:ext>
            </a:extLst>
          </p:cNvPr>
          <p:cNvSpPr txBox="1"/>
          <p:nvPr/>
        </p:nvSpPr>
        <p:spPr>
          <a:xfrm>
            <a:off x="1985149" y="4527724"/>
            <a:ext cx="145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Grécia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6545522-820B-4D8E-A409-2699B0F1B3D0}"/>
              </a:ext>
            </a:extLst>
          </p:cNvPr>
          <p:cNvSpPr/>
          <p:nvPr/>
        </p:nvSpPr>
        <p:spPr>
          <a:xfrm>
            <a:off x="3696794" y="4038600"/>
            <a:ext cx="1452760" cy="1447799"/>
          </a:xfrm>
          <a:prstGeom prst="ellipse">
            <a:avLst/>
          </a:prstGeom>
          <a:solidFill>
            <a:srgbClr val="347A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2">
            <a:extLst>
              <a:ext uri="{FF2B5EF4-FFF2-40B4-BE49-F238E27FC236}">
                <a16:creationId xmlns:a16="http://schemas.microsoft.com/office/drawing/2014/main" id="{7D4B48B5-BA34-4F8C-A1BF-F55A9B93B36A}"/>
              </a:ext>
            </a:extLst>
          </p:cNvPr>
          <p:cNvSpPr txBox="1"/>
          <p:nvPr/>
        </p:nvSpPr>
        <p:spPr>
          <a:xfrm>
            <a:off x="3629554" y="4501182"/>
            <a:ext cx="145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Chipre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740F22FD-6186-46E3-9ED8-34CC3D062C64}"/>
              </a:ext>
            </a:extLst>
          </p:cNvPr>
          <p:cNvSpPr/>
          <p:nvPr/>
        </p:nvSpPr>
        <p:spPr>
          <a:xfrm>
            <a:off x="5420426" y="4028301"/>
            <a:ext cx="1452760" cy="1447799"/>
          </a:xfrm>
          <a:prstGeom prst="ellipse">
            <a:avLst/>
          </a:prstGeom>
          <a:solidFill>
            <a:srgbClr val="347A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12">
            <a:extLst>
              <a:ext uri="{FF2B5EF4-FFF2-40B4-BE49-F238E27FC236}">
                <a16:creationId xmlns:a16="http://schemas.microsoft.com/office/drawing/2014/main" id="{0F760EB5-4D31-4192-9A85-C0D6658A8EC3}"/>
              </a:ext>
            </a:extLst>
          </p:cNvPr>
          <p:cNvSpPr txBox="1"/>
          <p:nvPr/>
        </p:nvSpPr>
        <p:spPr>
          <a:xfrm>
            <a:off x="5420426" y="4512020"/>
            <a:ext cx="145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Itália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A9644BF-2269-459A-9768-174EE7760B83}"/>
              </a:ext>
            </a:extLst>
          </p:cNvPr>
          <p:cNvSpPr/>
          <p:nvPr/>
        </p:nvSpPr>
        <p:spPr>
          <a:xfrm>
            <a:off x="7072945" y="4038600"/>
            <a:ext cx="1452760" cy="1447799"/>
          </a:xfrm>
          <a:prstGeom prst="ellipse">
            <a:avLst/>
          </a:prstGeom>
          <a:solidFill>
            <a:srgbClr val="347A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2">
            <a:extLst>
              <a:ext uri="{FF2B5EF4-FFF2-40B4-BE49-F238E27FC236}">
                <a16:creationId xmlns:a16="http://schemas.microsoft.com/office/drawing/2014/main" id="{F0FDA1CE-15DD-49C0-AFE2-9E8E43170F7C}"/>
              </a:ext>
            </a:extLst>
          </p:cNvPr>
          <p:cNvSpPr txBox="1"/>
          <p:nvPr/>
        </p:nvSpPr>
        <p:spPr>
          <a:xfrm>
            <a:off x="7005440" y="4527724"/>
            <a:ext cx="1452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Eslovénia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Apoio Financeiro</a:t>
            </a: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9326" y="1534518"/>
            <a:ext cx="7620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Cada projeto selecionado receberá um </a:t>
            </a:r>
            <a:r>
              <a:rPr lang="pt-PT" sz="2000" b="1" dirty="0"/>
              <a:t>montante fixo de 25,000 EUR</a:t>
            </a:r>
            <a:r>
              <a:rPr lang="pt-PT" sz="2000" dirty="0"/>
              <a:t>, a pagar através de 2 parcelas intermédias de 25 % e um pagamento final de 50 % do orçamento, em função das atividades realizadas e dos resultados obtidos. A </a:t>
            </a:r>
            <a:r>
              <a:rPr lang="pt-PT" sz="2000" b="1" dirty="0"/>
              <a:t>taxa de financiamento é de 100 %</a:t>
            </a:r>
            <a:r>
              <a:rPr lang="pt-PT" sz="2000" dirty="0"/>
              <a:t>.</a:t>
            </a:r>
          </a:p>
          <a:p>
            <a:endParaRPr lang="pt-PT" sz="2000" dirty="0"/>
          </a:p>
          <a:p>
            <a:r>
              <a:rPr lang="pt-PT" sz="2000" dirty="0"/>
              <a:t>Os pagamentos aos projetos seguem a abordagem do montante fixo, o que significa que o orçamento estimado do projeto é formulado com base nas realizações, atividades e resultados do projeto proposto e, em seguida, avaliado para determinar a sua relação custo-eficácia.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3000" y="4473041"/>
            <a:ext cx="6553200" cy="1394358"/>
          </a:xfrm>
          <a:prstGeom prst="rect">
            <a:avLst/>
          </a:prstGeom>
          <a:solidFill>
            <a:srgbClr val="347AE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  <p:pic>
        <p:nvPicPr>
          <p:cNvPr id="3" name="Imagem 2">
            <a:extLst>
              <a:ext uri="{FF2B5EF4-FFF2-40B4-BE49-F238E27FC236}">
                <a16:creationId xmlns:a16="http://schemas.microsoft.com/office/drawing/2014/main" id="{BB21848E-E94F-43E6-9501-433D5CD6E8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3000" y="4484133"/>
            <a:ext cx="6553200" cy="144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976868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Tipologia de Apoio</a:t>
            </a: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94189" y="1554719"/>
            <a:ext cx="7620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Cada projeto selecionado receberá gratuitamente consultoria e apoio personalizados durante </a:t>
            </a:r>
            <a:r>
              <a:rPr lang="pt-PT" sz="2000" b="1" u="sng" dirty="0"/>
              <a:t>15 meses, </a:t>
            </a:r>
            <a:r>
              <a:rPr lang="pt-PT" sz="2000" dirty="0"/>
              <a:t>a partir de abril de 2025, de peritos contratados pela ACIF para este efeito.</a:t>
            </a:r>
          </a:p>
          <a:p>
            <a:endParaRPr lang="pt-PT" sz="2000" dirty="0"/>
          </a:p>
          <a:p>
            <a:r>
              <a:rPr lang="pt-PT" sz="2000" dirty="0"/>
              <a:t>•	pelo menos duas sessões de consultoria individuais para desenvolver, implementar e promover melhor a sua ideia de negócio inovadora, incluindo apoio à adoção de boas práticas em matéria de sustentabilidade e à obtenção de certificados e rótulos internacionalmente reconhecidos;</a:t>
            </a:r>
          </a:p>
          <a:p>
            <a:endParaRPr lang="pt-PT" sz="2000" dirty="0"/>
          </a:p>
          <a:p>
            <a:r>
              <a:rPr lang="pt-PT" sz="2000" dirty="0"/>
              <a:t>•	pelo menos três sessões envolvendo o grupo de projetos selecionados em cada país, para partilhar boas práticas e estratégias empresariais, reforçar o networking e promover a criação de redes a nível local. </a:t>
            </a:r>
          </a:p>
          <a:p>
            <a:r>
              <a:rPr lang="pt-PT" sz="2000" dirty="0"/>
              <a:t>. </a:t>
            </a:r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01841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Elegibilidade dos promotores</a:t>
            </a: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78032"/>
            <a:ext cx="76200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Os projetos podem ser apresentados por: </a:t>
            </a:r>
          </a:p>
          <a:p>
            <a:endParaRPr lang="pt-PT" dirty="0"/>
          </a:p>
          <a:p>
            <a:pPr lvl="0"/>
            <a:r>
              <a:rPr lang="pt-PT" sz="2000" b="1" dirty="0"/>
              <a:t>Uma PME do Setor do Turismo;</a:t>
            </a:r>
          </a:p>
          <a:p>
            <a:pPr lvl="0"/>
            <a:endParaRPr lang="pt-PT" sz="2000" dirty="0"/>
          </a:p>
          <a:p>
            <a:pPr lvl="0"/>
            <a:r>
              <a:rPr lang="pt-PT" sz="2000" dirty="0"/>
              <a:t>Uma parceria (com um candidato principal) de </a:t>
            </a:r>
            <a:r>
              <a:rPr lang="pt-PT" sz="2000" b="1" dirty="0"/>
              <a:t>2 a 4</a:t>
            </a:r>
            <a:r>
              <a:rPr lang="pt-PT" sz="2000" dirty="0"/>
              <a:t> </a:t>
            </a:r>
            <a:r>
              <a:rPr lang="pt-PT" sz="2000" b="1" dirty="0"/>
              <a:t>PME turísticas </a:t>
            </a:r>
            <a:r>
              <a:rPr lang="pt-PT" sz="2000" dirty="0"/>
              <a:t>do mesmo país;</a:t>
            </a:r>
          </a:p>
          <a:p>
            <a:pPr lvl="0"/>
            <a:endParaRPr lang="pt-PT" sz="2000" dirty="0"/>
          </a:p>
          <a:p>
            <a:pPr lvl="0"/>
            <a:r>
              <a:rPr lang="pt-PT" sz="2000" dirty="0"/>
              <a:t>Uma parceria (com um candidato principal) de </a:t>
            </a:r>
            <a:r>
              <a:rPr lang="pt-PT" sz="2000" b="1" dirty="0"/>
              <a:t>2 a 4 organizações </a:t>
            </a:r>
            <a:r>
              <a:rPr lang="pt-PT" sz="2000" dirty="0"/>
              <a:t>do mesmo país, com pelo menos uma </a:t>
            </a:r>
            <a:r>
              <a:rPr lang="pt-PT" sz="2000" b="1" dirty="0"/>
              <a:t>PME do turismo</a:t>
            </a:r>
            <a:r>
              <a:rPr lang="pt-PT" sz="2000" dirty="0"/>
              <a:t> e uma </a:t>
            </a:r>
            <a:r>
              <a:rPr lang="pt-PT" sz="2000" b="1" dirty="0"/>
              <a:t>organização pública ou privada</a:t>
            </a:r>
            <a:r>
              <a:rPr lang="pt-PT" sz="2000" dirty="0"/>
              <a:t> fundamental para a realização do projeto, desde que pelo menos 70 % do apoio financeiro seja dedicado à(s) PME(s) incluída(s) no projeto;</a:t>
            </a:r>
          </a:p>
          <a:p>
            <a:pPr lvl="0"/>
            <a:endParaRPr lang="pt-PT" sz="2000" dirty="0"/>
          </a:p>
          <a:p>
            <a:r>
              <a:rPr lang="pt-PT" sz="2000" dirty="0"/>
              <a:t> </a:t>
            </a:r>
            <a:r>
              <a:rPr lang="pt-PT" b="1" dirty="0"/>
              <a:t> </a:t>
            </a:r>
            <a:endParaRPr lang="pt-PT" dirty="0"/>
          </a:p>
          <a:p>
            <a:endParaRPr lang="pt-PT" sz="2000" dirty="0"/>
          </a:p>
          <a:p>
            <a:endParaRPr lang="pt-PT" dirty="0"/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532798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Elegibilidade dos promotores</a:t>
            </a: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78032"/>
            <a:ext cx="7620000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sz="2000" dirty="0"/>
          </a:p>
          <a:p>
            <a:r>
              <a:rPr lang="pt-PT" sz="2000" dirty="0"/>
              <a:t>A mesma organização pode candidatar-se a um máximo de 2 propostas diferentes, desde que tenha funções diferentes (por exemplo, PME individuais numa proposta e candidato principal noutra; requerente principal num e parceiro noutro).</a:t>
            </a:r>
          </a:p>
          <a:p>
            <a:pPr lvl="0"/>
            <a:endParaRPr lang="pt-PT" sz="2000" dirty="0"/>
          </a:p>
          <a:p>
            <a:r>
              <a:rPr lang="pt-PT" sz="2000" dirty="0"/>
              <a:t> </a:t>
            </a:r>
            <a:r>
              <a:rPr lang="pt-PT" b="1" dirty="0"/>
              <a:t> </a:t>
            </a:r>
            <a:endParaRPr lang="pt-PT" dirty="0"/>
          </a:p>
          <a:p>
            <a:endParaRPr lang="pt-PT" sz="2000" dirty="0"/>
          </a:p>
          <a:p>
            <a:endParaRPr lang="pt-PT" dirty="0"/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12286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572000" y="0"/>
            <a:ext cx="4572000" cy="6858000"/>
          </a:xfrm>
          <a:prstGeom prst="rect">
            <a:avLst/>
          </a:prstGeom>
          <a:solidFill>
            <a:srgbClr val="347A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3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3400" y="202919"/>
            <a:ext cx="3200400" cy="6945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/>
              <a:t>Notas:</a:t>
            </a:r>
          </a:p>
          <a:p>
            <a:r>
              <a:rPr lang="pt-PT" sz="2000" dirty="0"/>
              <a:t>Os candidatos devem cumprir a definição de micro, pequena ou média empresa (PME), em conformidade com a Recomendação 2003/3612 </a:t>
            </a:r>
            <a:r>
              <a:rPr lang="pt-PT" sz="2000" u="sng" dirty="0">
                <a:hlinkClick r:id="rId3"/>
              </a:rPr>
              <a:t>da UE e o</a:t>
            </a:r>
            <a:r>
              <a:rPr lang="pt-PT" sz="2000" dirty="0"/>
              <a:t> </a:t>
            </a:r>
            <a:r>
              <a:rPr lang="pt-PT" sz="2000" u="sng" dirty="0">
                <a:hlinkClick r:id="rId4"/>
              </a:rPr>
              <a:t>guia do utilizador para as PME</a:t>
            </a:r>
            <a:r>
              <a:rPr lang="pt-PT" sz="2000" dirty="0"/>
              <a:t>: </a:t>
            </a:r>
          </a:p>
          <a:p>
            <a:endParaRPr lang="pt-PT" sz="2000" baseline="30000" dirty="0"/>
          </a:p>
          <a:p>
            <a:r>
              <a:rPr lang="pt-PT" sz="2000" dirty="0"/>
              <a:t>Para efeitos do presente convite à apresentação de propostas, as PME do setor do turismo podem pertencer a quaisquer classes e categorias da </a:t>
            </a:r>
            <a:r>
              <a:rPr lang="pt-PT" sz="2000" b="1" u="sng" dirty="0"/>
              <a:t>NACE</a:t>
            </a:r>
            <a:r>
              <a:rPr lang="pt-PT" sz="2000" dirty="0"/>
              <a:t>, desde que as suas atividades sejam relevantes para o ecossistema do turismo. </a:t>
            </a:r>
          </a:p>
          <a:p>
            <a:r>
              <a:rPr lang="pt-PT" sz="2000" dirty="0"/>
              <a:t> </a:t>
            </a:r>
          </a:p>
          <a:p>
            <a:r>
              <a:rPr lang="pt-PT" dirty="0"/>
              <a:t> </a:t>
            </a:r>
          </a:p>
          <a:p>
            <a:endParaRPr lang="pt-PT" sz="2000" dirty="0"/>
          </a:p>
          <a:p>
            <a:r>
              <a:rPr lang="pt-PT" sz="1400" dirty="0"/>
              <a:t> </a:t>
            </a:r>
            <a:endParaRPr lang="en-US" sz="1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0" y="2819400"/>
            <a:ext cx="923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Lato" pitchFamily="34" charset="0"/>
              </a:rPr>
              <a:t>IMAGE</a:t>
            </a:r>
          </a:p>
        </p:txBody>
      </p:sp>
      <p:pic>
        <p:nvPicPr>
          <p:cNvPr id="11" name="Picture 10" descr="EN_Co-fundedbytheEU_RGB_NEG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  <p:pic>
        <p:nvPicPr>
          <p:cNvPr id="2" name="Imagem 1">
            <a:extLst>
              <a:ext uri="{FF2B5EF4-FFF2-40B4-BE49-F238E27FC236}">
                <a16:creationId xmlns:a16="http://schemas.microsoft.com/office/drawing/2014/main" id="{0AB4139C-A5BB-4581-A69F-97CD1354E1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2741" y="-44589"/>
            <a:ext cx="4591259" cy="6002579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943600"/>
            <a:ext cx="9144000" cy="9144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254000" sx="102000" sy="102000" algn="ctr" rotWithShape="0">
              <a:prstClr val="black">
                <a:alpha val="2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458200" y="6248400"/>
            <a:ext cx="304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rgbClr val="347AE0"/>
                </a:solidFill>
                <a:latin typeface="Lato" pitchFamily="34" charset="0"/>
              </a:rPr>
              <a:t>1</a:t>
            </a:r>
          </a:p>
        </p:txBody>
      </p:sp>
      <p:pic>
        <p:nvPicPr>
          <p:cNvPr id="7" name="Picture 6" descr="SMARTIES_LOGO_Negativ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1" y="6008709"/>
            <a:ext cx="1981199" cy="773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09600" y="609600"/>
            <a:ext cx="4888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rgbClr val="347AE0"/>
                </a:solidFill>
                <a:latin typeface="Lato" pitchFamily="34" charset="0"/>
              </a:rPr>
              <a:t>Projeto SMARTIES FOR SME</a:t>
            </a:r>
          </a:p>
          <a:p>
            <a:r>
              <a:rPr lang="en-US" sz="2800" dirty="0">
                <a:solidFill>
                  <a:srgbClr val="347AE0"/>
                </a:solidFill>
                <a:latin typeface="Lato" pitchFamily="34" charset="0"/>
              </a:rPr>
              <a:t>Áreas Temáticas</a:t>
            </a:r>
          </a:p>
          <a:p>
            <a:endParaRPr lang="en-US" sz="2400" dirty="0">
              <a:solidFill>
                <a:srgbClr val="347AE0"/>
              </a:solidFill>
              <a:latin typeface="Lat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9600" y="1578032"/>
            <a:ext cx="7620000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PT" dirty="0"/>
          </a:p>
          <a:p>
            <a:r>
              <a:rPr lang="pt-PT" b="1" dirty="0"/>
              <a:t> </a:t>
            </a:r>
            <a:r>
              <a:rPr lang="pt-PT" sz="2000" dirty="0"/>
              <a:t>O presente convite à apresentação de propostas está à procura de projetos e soluções que </a:t>
            </a:r>
            <a:r>
              <a:rPr lang="pt-PT" sz="2000" b="1" dirty="0"/>
              <a:t>tenham criatividade e elevado potencial de inovação, sustentabilidade a longo prazo e replicabilidade</a:t>
            </a:r>
            <a:r>
              <a:rPr lang="pt-PT" sz="2000" dirty="0"/>
              <a:t>. </a:t>
            </a:r>
          </a:p>
          <a:p>
            <a:endParaRPr lang="pt-PT" sz="2000" dirty="0"/>
          </a:p>
          <a:p>
            <a:r>
              <a:rPr lang="pt-PT" sz="2000" dirty="0"/>
              <a:t>Os projetos devem centrar-se </a:t>
            </a:r>
            <a:r>
              <a:rPr lang="pt-PT" sz="2000" b="1" dirty="0"/>
              <a:t>em, pelo menos, uma</a:t>
            </a:r>
            <a:r>
              <a:rPr lang="pt-PT" sz="2000" dirty="0"/>
              <a:t> das seguintes áreas temáticas:</a:t>
            </a:r>
          </a:p>
          <a:p>
            <a:endParaRPr lang="pt-PT" sz="2000" dirty="0"/>
          </a:p>
          <a:p>
            <a:r>
              <a:rPr lang="pt-PT" sz="2000" dirty="0"/>
              <a:t>Transição Verde e Digital;</a:t>
            </a:r>
          </a:p>
          <a:p>
            <a:r>
              <a:rPr lang="pt-PT" sz="2000" dirty="0"/>
              <a:t>Turismo Regenerativo;</a:t>
            </a:r>
          </a:p>
          <a:p>
            <a:r>
              <a:rPr lang="pt-PT" sz="2000" dirty="0"/>
              <a:t>Ligação entre o Turismo e a Agricultura.</a:t>
            </a:r>
          </a:p>
          <a:p>
            <a:endParaRPr lang="pt-PT" sz="2000" dirty="0"/>
          </a:p>
          <a:p>
            <a:endParaRPr lang="pt-PT" sz="2000" dirty="0"/>
          </a:p>
          <a:p>
            <a:endParaRPr lang="pt-PT" sz="2000" dirty="0"/>
          </a:p>
          <a:p>
            <a:endParaRPr lang="pt-PT" dirty="0"/>
          </a:p>
        </p:txBody>
      </p:sp>
      <p:pic>
        <p:nvPicPr>
          <p:cNvPr id="14" name="Picture 13" descr="EN_Co-fundedbytheEU_RGB_NE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6172200"/>
            <a:ext cx="2133600" cy="47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82438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1586</Words>
  <Application>Microsoft Office PowerPoint</Application>
  <PresentationFormat>Apresentação no Ecrã (4:3)</PresentationFormat>
  <Paragraphs>259</Paragraphs>
  <Slides>26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26</vt:i4>
      </vt:variant>
    </vt:vector>
  </HeadingPairs>
  <TitlesOfParts>
    <vt:vector size="30" baseType="lpstr">
      <vt:lpstr>Arial</vt:lpstr>
      <vt:lpstr>Calibri</vt:lpstr>
      <vt:lpstr>Lato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Cosmo-Home-Office</dc:creator>
  <cp:lastModifiedBy>Frederica Cardoso</cp:lastModifiedBy>
  <cp:revision>35</cp:revision>
  <dcterms:created xsi:type="dcterms:W3CDTF">2024-03-26T14:16:09Z</dcterms:created>
  <dcterms:modified xsi:type="dcterms:W3CDTF">2024-07-23T15:18:05Z</dcterms:modified>
</cp:coreProperties>
</file>